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1453" r:id="rId3"/>
    <p:sldId id="1454" r:id="rId4"/>
    <p:sldId id="1439" r:id="rId5"/>
    <p:sldId id="1449" r:id="rId6"/>
    <p:sldId id="1440" r:id="rId7"/>
    <p:sldId id="1452" r:id="rId8"/>
    <p:sldId id="685" r:id="rId9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69" d="100"/>
          <a:sy n="69" d="100"/>
        </p:scale>
        <p:origin x="-57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2DFE5-C952-43D1-8DED-B30D4D78ABDC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4176B8-12CF-4B98-B9DC-8DCAB7CE94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6824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1 543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</a:rPr>
              <a:t>1 - сменных</a:t>
            </a:r>
            <a:endParaRPr lang="ru-RU" dirty="0">
              <a:latin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3 647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kk-KZ" dirty="0">
                <a:solidFill>
                  <a:srgbClr val="000000"/>
                </a:solidFill>
                <a:latin typeface="Arial Narrow" panose="020B0606020202030204" pitchFamily="34" charset="0"/>
              </a:rPr>
              <a:t>2-сменных</a:t>
            </a:r>
            <a:endParaRPr lang="ru-RU" dirty="0">
              <a:latin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78 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</a:rPr>
              <a:t> 3-сменных</a:t>
            </a:r>
            <a:endParaRPr lang="ru-RU" dirty="0">
              <a:latin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28 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kk-KZ" dirty="0">
                <a:solidFill>
                  <a:srgbClr val="000000"/>
                </a:solidFill>
                <a:latin typeface="Arial Narrow" panose="020B0606020202030204" pitchFamily="34" charset="0"/>
              </a:rPr>
              <a:t>аварийных</a:t>
            </a:r>
            <a:endParaRPr lang="ru-RU" dirty="0"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E8F37-10E8-4BB2-A8EA-38FDA1DEF54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0986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1 543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</a:rPr>
              <a:t>1 - сменных</a:t>
            </a:r>
            <a:endParaRPr lang="ru-RU" dirty="0">
              <a:latin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3 647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kk-KZ" dirty="0">
                <a:solidFill>
                  <a:srgbClr val="000000"/>
                </a:solidFill>
                <a:latin typeface="Arial Narrow" panose="020B0606020202030204" pitchFamily="34" charset="0"/>
              </a:rPr>
              <a:t>2-сменных</a:t>
            </a:r>
            <a:endParaRPr lang="ru-RU" dirty="0">
              <a:latin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78 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</a:rPr>
              <a:t> 3-сменных</a:t>
            </a:r>
            <a:endParaRPr lang="ru-RU" dirty="0">
              <a:latin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28 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kk-KZ" dirty="0">
                <a:solidFill>
                  <a:srgbClr val="000000"/>
                </a:solidFill>
                <a:latin typeface="Arial Narrow" panose="020B0606020202030204" pitchFamily="34" charset="0"/>
              </a:rPr>
              <a:t>аварийных</a:t>
            </a:r>
            <a:endParaRPr lang="ru-RU" dirty="0"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E8F37-10E8-4BB2-A8EA-38FDA1DEF54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9599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1 543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</a:rPr>
              <a:t>1 - сменных</a:t>
            </a:r>
            <a:endParaRPr lang="ru-RU" dirty="0">
              <a:latin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3 647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kk-KZ" dirty="0">
                <a:solidFill>
                  <a:srgbClr val="000000"/>
                </a:solidFill>
                <a:latin typeface="Arial Narrow" panose="020B0606020202030204" pitchFamily="34" charset="0"/>
              </a:rPr>
              <a:t>2-сменных</a:t>
            </a:r>
            <a:endParaRPr lang="ru-RU" dirty="0">
              <a:latin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78 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</a:rPr>
              <a:t> 3-сменных</a:t>
            </a:r>
            <a:endParaRPr lang="ru-RU" dirty="0">
              <a:latin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rgbClr val="000000"/>
                </a:solidFill>
                <a:latin typeface="Oswald" panose="020B0604020202020204" charset="-52"/>
              </a:rPr>
              <a:t>28 </a:t>
            </a:r>
            <a:endParaRPr lang="ru-RU" dirty="0">
              <a:latin typeface="Arial" panose="020B0604020202020204" pitchFamily="34" charset="0"/>
            </a:endParaRPr>
          </a:p>
          <a:p>
            <a:r>
              <a:rPr lang="kk-KZ" dirty="0">
                <a:solidFill>
                  <a:srgbClr val="000000"/>
                </a:solidFill>
                <a:latin typeface="Arial Narrow" panose="020B0606020202030204" pitchFamily="34" charset="0"/>
              </a:rPr>
              <a:t>аварийных</a:t>
            </a:r>
            <a:endParaRPr lang="ru-RU" dirty="0">
              <a:latin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E8F37-10E8-4BB2-A8EA-38FDA1DEF540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8808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8476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8118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6453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3881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5474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3748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2978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4768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20575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2779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D90F-CA4E-448E-A163-82027E289FCA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5981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102" y="1897348"/>
            <a:ext cx="2764183" cy="2764183"/>
          </a:xfrm>
          <a:prstGeom prst="rect">
            <a:avLst/>
          </a:prstGeom>
        </p:spPr>
      </p:pic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2E6D333-94D4-4DFF-A2C9-5A28CA425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B509E-1279-4B28-B8E3-788C9F949424}" type="datetime1">
              <a:rPr lang="ru-RU" smtClean="0"/>
              <a:pPr/>
              <a:t>11.05.2021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05C69C6-7264-415A-A810-6F12FA8C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4884F77-E7ED-4A05-B85D-77BED68C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A2303270-6F4B-45D4-8577-7E1F9EBA5F9E}"/>
              </a:ext>
            </a:extLst>
          </p:cNvPr>
          <p:cNvSpPr/>
          <p:nvPr userDrawn="1"/>
        </p:nvSpPr>
        <p:spPr>
          <a:xfrm>
            <a:off x="3027285" y="0"/>
            <a:ext cx="916471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Segoe UI" panose="020B0502040204020203" pitchFamily="34" charset="0"/>
            </a:endParaRPr>
          </a:p>
        </p:txBody>
      </p:sp>
      <p:sp>
        <p:nvSpPr>
          <p:cNvPr id="9" name="Google Shape;92;p13"/>
          <p:cNvSpPr/>
          <p:nvPr userDrawn="1"/>
        </p:nvSpPr>
        <p:spPr>
          <a:xfrm>
            <a:off x="303681" y="4578786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МИНИСТЕРСТВО </a:t>
            </a:r>
            <a:endParaRPr dirty="0">
              <a:latin typeface="Segoe UI" panose="020B0502040204020203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ОБРАЗОВАНИЯ И НАУКИ </a:t>
            </a:r>
            <a:endParaRPr dirty="0">
              <a:latin typeface="Segoe UI" panose="020B0502040204020203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РЕСПУБЛИКИ КАЗАХСТАН</a:t>
            </a:r>
            <a:endParaRPr sz="1600" b="0" i="0" u="none" strike="noStrike" cap="none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" name="Google Shape;93;p13"/>
          <p:cNvSpPr/>
          <p:nvPr userDrawn="1"/>
        </p:nvSpPr>
        <p:spPr>
          <a:xfrm>
            <a:off x="303681" y="1048940"/>
            <a:ext cx="259516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ҚАЗАҚСТАН РЕСПУБЛИКАСЫНЫҢ </a:t>
            </a:r>
            <a:b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ru-RU" sz="1600" b="0" i="0" u="none" strike="noStrike" cap="none" dirty="0">
                <a:solidFill>
                  <a:srgbClr val="A5A5A5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БІЛІМ ЖӘНЕ ҒЫЛЫМ МИНИСТРЛІГІ</a:t>
            </a:r>
            <a:endParaRPr sz="1600" b="0" i="0" u="none" strike="noStrike" cap="none" dirty="0">
              <a:solidFill>
                <a:srgbClr val="A5A5A5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9899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5D90F-CA4E-448E-A163-82027E289FCA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5E09D-677C-49C0-B069-2AB2E5AD08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2582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E424C-940E-4969-AD3E-702B31DD2D3C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59E2387-1766-4C44-9023-EA6EC95F2CB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3584449" y="2423159"/>
            <a:ext cx="8348472" cy="208047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ru-RU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 ЗАВЕРШЕНИИ  2020-2021 УЧЕБНОГО ГОДА И ОРГАНИЗАЦИИ МЕРОПРИЯТИЙ ПОСЛЕДНЕГО ЗВОНКА</a:t>
            </a:r>
          </a:p>
        </p:txBody>
      </p:sp>
    </p:spTree>
    <p:extLst>
      <p:ext uri="{BB962C8B-B14F-4D97-AF65-F5344CB8AC3E}">
        <p14:creationId xmlns:p14="http://schemas.microsoft.com/office/powerpoint/2010/main" xmlns="" val="469000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4756" y="2572544"/>
            <a:ext cx="275151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  <a:cs typeface="Arial" panose="020B0604020202020204" pitchFamily="34" charset="0"/>
              </a:rPr>
              <a:t>Форматы проведения: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64756" y="1363456"/>
            <a:ext cx="2751509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  <a:cs typeface="Arial" panose="020B0604020202020204" pitchFamily="34" charset="0"/>
              </a:rPr>
              <a:t>Цель мероприятия: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807208" y="1250553"/>
            <a:ext cx="8267964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подведение </a:t>
            </a: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итогов 2020-2021 учебного 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года, переход учащихся из класса в класс  </a:t>
            </a:r>
          </a:p>
          <a:p>
            <a:pPr marL="285750" indent="-285750" algn="just">
              <a:buFontTx/>
              <a:buChar char="-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д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ля 11 классов прощание </a:t>
            </a: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со 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школой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12658" y="4269515"/>
            <a:ext cx="1561110" cy="107721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 Narrow" panose="020B0606020202030204" pitchFamily="34" charset="0"/>
                <a:cs typeface="Arial" panose="020B0604020202020204" pitchFamily="34" charset="0"/>
              </a:rPr>
              <a:t>Рекомендации по обеспечению комплекса мер безопасности</a:t>
            </a:r>
            <a:r>
              <a:rPr lang="ru-RU" sz="16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:</a:t>
            </a:r>
            <a:endParaRPr lang="ru-RU" sz="16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858830" y="4269515"/>
            <a:ext cx="9128055" cy="17543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инструктирование </a:t>
            </a: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всех участников о порядке проведения «П</a:t>
            </a: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оследнего звонка»</a:t>
            </a: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 и соблюдении требований безопасности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нанесение разметки на территории и в здании школы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участие не более одного из родителей или законных представителей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kk-KZ" dirty="0" smtClean="0">
                <a:latin typeface="Arial Narrow" panose="020B0606020202030204" pitchFamily="34" charset="0"/>
                <a:cs typeface="Arial" panose="020B0604020202020204" pitchFamily="34" charset="0"/>
              </a:rPr>
              <a:t>обеспечение </a:t>
            </a: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масочного режима и соблюдение дистанции не менее </a:t>
            </a:r>
            <a:r>
              <a:rPr lang="kk-KZ" dirty="0" smtClean="0">
                <a:latin typeface="Arial Narrow" panose="020B0606020202030204" pitchFamily="34" charset="0"/>
                <a:cs typeface="Arial" panose="020B0604020202020204" pitchFamily="34" charset="0"/>
              </a:rPr>
              <a:t>1,5 </a:t>
            </a: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метра между участниками мероприятия </a:t>
            </a:r>
            <a:endParaRPr lang="kk-KZ" dirty="0" smtClean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887785" y="2216895"/>
            <a:ext cx="9099100" cy="14773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ü"/>
            </a:pPr>
            <a:r>
              <a:rPr lang="kk-KZ" dirty="0" smtClean="0">
                <a:latin typeface="Arial Narrow" panose="020B0606020202030204" pitchFamily="34" charset="0"/>
                <a:cs typeface="Arial" panose="020B0604020202020204" pitchFamily="34" charset="0"/>
              </a:rPr>
              <a:t>на </a:t>
            </a: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открытом воздухе </a:t>
            </a:r>
            <a:r>
              <a:rPr lang="kk-KZ" dirty="0" smtClean="0">
                <a:latin typeface="Arial Narrow" panose="020B0606020202030204" pitchFamily="34" charset="0"/>
                <a:cs typeface="Arial" panose="020B0604020202020204" pitchFamily="34" charset="0"/>
              </a:rPr>
              <a:t>во дворе школы 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для 9,11 классов</a:t>
            </a:r>
            <a:r>
              <a:rPr lang="ru-RU" smtClean="0">
                <a:latin typeface="Arial Narrow" panose="020B0606020202030204" pitchFamily="34" charset="0"/>
                <a:cs typeface="Arial" panose="020B0604020202020204" pitchFamily="34" charset="0"/>
              </a:rPr>
              <a:t>, школ 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до </a:t>
            </a:r>
            <a:r>
              <a:rPr lang="ru-RU" smtClean="0">
                <a:latin typeface="Arial Narrow" panose="020B0606020202030204" pitchFamily="34" charset="0"/>
                <a:cs typeface="Arial" panose="020B0604020202020204" pitchFamily="34" charset="0"/>
              </a:rPr>
              <a:t>300 учащихся, </a:t>
            </a:r>
            <a:r>
              <a:rPr lang="kk-KZ" dirty="0" smtClean="0">
                <a:latin typeface="Arial Narrow" panose="020B0606020202030204" pitchFamily="34" charset="0"/>
                <a:cs typeface="Arial" panose="020B0604020202020204" pitchFamily="34" charset="0"/>
              </a:rPr>
              <a:t>(торжественная </a:t>
            </a: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линейка</a:t>
            </a:r>
            <a:r>
              <a:rPr lang="kk-KZ" dirty="0" smtClean="0">
                <a:latin typeface="Arial Narrow" panose="020B0606020202030204" pitchFamily="34" charset="0"/>
                <a:cs typeface="Arial" panose="020B0604020202020204" pitchFamily="34" charset="0"/>
              </a:rPr>
              <a:t>) </a:t>
            </a: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по согласованию с Главными санитарными врачами регионов с соблюдением санитарных норм, </a:t>
            </a:r>
            <a:endParaRPr lang="en-US" dirty="0" smtClean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itchFamily="2" charset="2"/>
              <a:buChar char="ü"/>
            </a:pPr>
            <a:r>
              <a:rPr lang="kk-KZ" dirty="0" smtClean="0">
                <a:latin typeface="Arial Narrow" panose="020B0606020202030204" pitchFamily="34" charset="0"/>
                <a:cs typeface="Arial" panose="020B0604020202020204" pitchFamily="34" charset="0"/>
              </a:rPr>
              <a:t>в </a:t>
            </a: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классе (в форме классного часа</a:t>
            </a:r>
            <a:r>
              <a:rPr lang="kk-KZ" dirty="0" smtClean="0">
                <a:latin typeface="Arial Narrow" panose="020B0606020202030204" pitchFamily="34" charset="0"/>
                <a:cs typeface="Arial" panose="020B0604020202020204" pitchFamily="34" charset="0"/>
              </a:rPr>
              <a:t>)</a:t>
            </a:r>
          </a:p>
          <a:p>
            <a:pPr indent="-285750" algn="just">
              <a:buFont typeface="Wingdings" panose="05000000000000000000" pitchFamily="2" charset="2"/>
              <a:buChar char="ü"/>
            </a:pP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онлайн (в форме классного часа)</a:t>
            </a:r>
            <a:endParaRPr lang="kk-KZ" dirty="0" smtClean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549509"/>
            <a:ext cx="12191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Arial Narrow" pitchFamily="34" charset="0"/>
                <a:cs typeface="Arial" pitchFamily="34" charset="0"/>
              </a:rPr>
              <a:t>Приказ МОН РК №  203 от 5 мая 2021 года «Об утверждении сроков завершения </a:t>
            </a:r>
          </a:p>
          <a:p>
            <a:pPr algn="ctr"/>
            <a:r>
              <a:rPr lang="ru-RU" sz="1400" dirty="0" smtClean="0">
                <a:latin typeface="Arial Narrow" pitchFamily="34" charset="0"/>
                <a:cs typeface="Arial" pitchFamily="34" charset="0"/>
              </a:rPr>
              <a:t>2020-2021 учебного года и проведения итоговой аттестации обучающихся в организациях среднего образования»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E903A36-7EF6-4908-A470-4BBF26857038}"/>
              </a:ext>
            </a:extLst>
          </p:cNvPr>
          <p:cNvSpPr txBox="1"/>
          <p:nvPr/>
        </p:nvSpPr>
        <p:spPr>
          <a:xfrm>
            <a:off x="0" y="-20367"/>
            <a:ext cx="12192000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ПОСЛЕДНИЙ ЗВОНОК 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25 МАЯ</a:t>
            </a:r>
            <a:endParaRPr lang="ru-RU" sz="2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0731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FE903A36-7EF6-4908-A470-4BBF26857038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1"/>
                </a:solidFill>
                <a:latin typeface="Oswald"/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РЕКОМЕНДАЦИИ ПО ОРГАНИЗАЦИИ МЕРОПРИЯТИЯ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10791" y="1100507"/>
            <a:ext cx="3046106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 Narrow" panose="020B0606020202030204" pitchFamily="34" charset="0"/>
              </a:rPr>
              <a:t>:</a:t>
            </a:r>
            <a:endParaRPr lang="ru-RU" sz="2000" b="1" dirty="0">
              <a:latin typeface="Arial Narrow" panose="020B060602020203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643256" y="1040889"/>
            <a:ext cx="8267964" cy="40934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подготовить поздравления </a:t>
            </a:r>
            <a:r>
              <a:rPr lang="ru-RU" sz="20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акимов</a:t>
            </a: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областей, </a:t>
            </a:r>
            <a:r>
              <a:rPr lang="ru-RU" sz="20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г.г</a:t>
            </a: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  <a:r>
              <a:rPr lang="ru-RU" sz="2000" dirty="0" err="1" smtClean="0">
                <a:latin typeface="Arial Narrow" panose="020B0606020202030204" pitchFamily="34" charset="0"/>
                <a:cs typeface="Arial" panose="020B0604020202020204" pitchFamily="34" charset="0"/>
              </a:rPr>
              <a:t>Нур</a:t>
            </a: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-Султан, Алматы, Шымкент на местных телевизионных каналах «С</a:t>
            </a:r>
            <a:r>
              <a:rPr lang="kk-KZ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әт сапар, жас түлек!</a:t>
            </a: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endParaRPr lang="ru-RU" sz="2000" dirty="0" smtClean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r>
              <a:rPr lang="kk-KZ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lang="kk-KZ" sz="20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одготовить сюжетный ряд, посвященный вопросам образования </a:t>
            </a:r>
            <a:r>
              <a:rPr lang="ru-RU" sz="20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(о лучших учителях, о достижениях обучающихся, о лучших образовательных проектах региона и т.д.)</a:t>
            </a:r>
          </a:p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endParaRPr lang="ru-RU" sz="2000" dirty="0" smtClean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sz="20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рганизовать участие представителей разных профессий, ректоров вузов, обладателей стипендии «</a:t>
            </a:r>
            <a:r>
              <a:rPr lang="ru-RU" sz="2000" dirty="0" err="1" smtClean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Болашак</a:t>
            </a:r>
            <a:r>
              <a:rPr lang="ru-RU" sz="20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», известных выпускников школ, работающих и добившихся высоких результатов, представителей сферы культуры, спорта</a:t>
            </a:r>
          </a:p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endParaRPr lang="ru-RU" sz="20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Wingdings" pitchFamily="2" charset="2"/>
              <a:buChar char="ü"/>
            </a:pPr>
            <a:r>
              <a:rPr lang="ru-RU" sz="20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видео</a:t>
            </a:r>
            <a:r>
              <a:rPr lang="ru-RU" sz="2000" dirty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</a:t>
            </a:r>
            <a:r>
              <a:rPr lang="ru-RU" sz="2000" dirty="0" smtClean="0"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бращения успешных выпускников школы</a:t>
            </a:r>
            <a:endParaRPr lang="en-US" sz="2000" dirty="0" smtClean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endParaRPr lang="ru-RU" sz="2000" dirty="0">
              <a:latin typeface="Arial Narrow" panose="020B0606020202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0791" y="5134317"/>
            <a:ext cx="11660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cs typeface="Arial" pitchFamily="34" charset="0"/>
              </a:rPr>
              <a:t>ЗАПРЕЩАЕТСЯ!</a:t>
            </a:r>
            <a:r>
              <a:rPr lang="kk-KZ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itchFamily="34" charset="0"/>
              </a:rPr>
              <a:t> 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В целях соблюдения педагогической этики </a:t>
            </a:r>
            <a: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(</a:t>
            </a: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организовывать вручение подарков</a:t>
            </a:r>
            <a:r>
              <a:rPr lang="en-US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) </a:t>
            </a:r>
            <a:r>
              <a:rPr lang="ru-RU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принимать 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подарки  любого рода </a:t>
            </a:r>
            <a:r>
              <a:rPr lang="ru-RU" sz="2000" dirty="0" err="1">
                <a:latin typeface="Arial Narrow" panose="020B0606020202030204" pitchFamily="34" charset="0"/>
                <a:cs typeface="Arial" panose="020B0604020202020204" pitchFamily="34" charset="0"/>
              </a:rPr>
              <a:t>админиcтрации</a:t>
            </a:r>
            <a:r>
              <a:rPr lang="ru-RU" sz="2000" dirty="0">
                <a:latin typeface="Arial Narrow" panose="020B0606020202030204" pitchFamily="34" charset="0"/>
                <a:cs typeface="Arial" panose="020B0604020202020204" pitchFamily="34" charset="0"/>
              </a:rPr>
              <a:t> школы и педагогам</a:t>
            </a:r>
          </a:p>
        </p:txBody>
      </p:sp>
      <p:pic>
        <p:nvPicPr>
          <p:cNvPr id="1026" name="Picture 2" descr="https://porgi.ru/wp-content/uploads/2011/12/vipusknoj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676" y="1233904"/>
            <a:ext cx="2550696" cy="2406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87479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3">
            <a:extLst>
              <a:ext uri="{FF2B5EF4-FFF2-40B4-BE49-F238E27FC236}">
                <a16:creationId xmlns="" xmlns:a16="http://schemas.microsoft.com/office/drawing/2014/main" id="{5DAE98CB-DE8F-4301-B7CC-DC694D0E1326}"/>
              </a:ext>
            </a:extLst>
          </p:cNvPr>
          <p:cNvSpPr txBox="1">
            <a:spLocks/>
          </p:cNvSpPr>
          <p:nvPr/>
        </p:nvSpPr>
        <p:spPr bwMode="auto">
          <a:xfrm>
            <a:off x="1140030" y="109028"/>
            <a:ext cx="11051969" cy="58832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b="1" dirty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  ИТОГОВАЯ АТТЕСТАЦИЯ 2020 – 2021 УЧЕБНОГО ГОДА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5594010" y="1798236"/>
            <a:ext cx="56982" cy="4428828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 descr="C:\Users\CRMSH_02\Desktop\Нуржауган\185578.pn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273" r="23532"/>
          <a:stretch/>
        </p:blipFill>
        <p:spPr bwMode="auto">
          <a:xfrm>
            <a:off x="218314" y="581041"/>
            <a:ext cx="703402" cy="69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5704" y="4938293"/>
            <a:ext cx="54499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Arial Narrow" pitchFamily="34" charset="0"/>
                <a:cs typeface="Arial" pitchFamily="34" charset="0"/>
              </a:rPr>
              <a:t>К</a:t>
            </a:r>
            <a:r>
              <a:rPr lang="ru-RU" b="1" dirty="0" smtClean="0">
                <a:latin typeface="Arial Narrow" pitchFamily="34" charset="0"/>
                <a:cs typeface="Arial" pitchFamily="34" charset="0"/>
              </a:rPr>
              <a:t>азахский язык </a:t>
            </a:r>
            <a:r>
              <a:rPr lang="ru-RU" b="1" dirty="0">
                <a:latin typeface="Arial Narrow" pitchFamily="34" charset="0"/>
                <a:cs typeface="Arial" pitchFamily="34" charset="0"/>
              </a:rPr>
              <a:t>и л</a:t>
            </a:r>
            <a:r>
              <a:rPr lang="ru-RU" b="1" dirty="0" smtClean="0">
                <a:latin typeface="Arial Narrow" pitchFamily="34" charset="0"/>
                <a:cs typeface="Arial" pitchFamily="34" charset="0"/>
              </a:rPr>
              <a:t>итература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 </a:t>
            </a:r>
            <a:r>
              <a:rPr lang="ru-RU" dirty="0">
                <a:latin typeface="Arial Narrow" pitchFamily="34" charset="0"/>
                <a:cs typeface="Arial" pitchFamily="34" charset="0"/>
              </a:rPr>
              <a:t>в классах с русским/узбекским/уйгурским/таджикским языком обучения </a:t>
            </a:r>
            <a:endParaRPr lang="ru-RU" dirty="0" smtClean="0">
              <a:latin typeface="Arial Narrow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latin typeface="Arial Narrow" pitchFamily="34" charset="0"/>
                <a:cs typeface="Arial" pitchFamily="34" charset="0"/>
              </a:rPr>
              <a:t>русский язык </a:t>
            </a:r>
            <a:r>
              <a:rPr lang="ru-RU" dirty="0">
                <a:latin typeface="Arial Narrow" pitchFamily="34" charset="0"/>
                <a:cs typeface="Arial" pitchFamily="34" charset="0"/>
              </a:rPr>
              <a:t>и 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литература </a:t>
            </a:r>
            <a:r>
              <a:rPr lang="ru-RU" dirty="0">
                <a:latin typeface="Arial Narrow" pitchFamily="34" charset="0"/>
                <a:cs typeface="Arial" pitchFamily="34" charset="0"/>
              </a:rPr>
              <a:t>в классах с казахским языком обучения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91508" y="1023634"/>
            <a:ext cx="8579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28 мая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70670" y="3006361"/>
            <a:ext cx="899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2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июня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14484" y="4460904"/>
            <a:ext cx="899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5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июня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2439" y="1385838"/>
            <a:ext cx="53534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Arial Narrow" pitchFamily="34" charset="0"/>
                <a:cs typeface="Arial" pitchFamily="34" charset="0"/>
              </a:rPr>
              <a:t>К</a:t>
            </a:r>
            <a:r>
              <a:rPr lang="ru-RU" b="1" dirty="0" smtClean="0">
                <a:latin typeface="Arial Narrow" pitchFamily="34" charset="0"/>
                <a:cs typeface="Arial" pitchFamily="34" charset="0"/>
              </a:rPr>
              <a:t>азахский язык/Русский язык </a:t>
            </a:r>
            <a:r>
              <a:rPr lang="ru-RU" b="1" dirty="0">
                <a:latin typeface="Arial Narrow" pitchFamily="34" charset="0"/>
                <a:cs typeface="Arial" pitchFamily="34" charset="0"/>
              </a:rPr>
              <a:t>и </a:t>
            </a:r>
            <a:r>
              <a:rPr lang="ru-RU" b="1" dirty="0" smtClean="0">
                <a:latin typeface="Arial Narrow" pitchFamily="34" charset="0"/>
                <a:cs typeface="Arial" pitchFamily="34" charset="0"/>
              </a:rPr>
              <a:t>родной язык </a:t>
            </a:r>
            <a:r>
              <a:rPr lang="ru-RU" dirty="0">
                <a:latin typeface="Arial Narrow" pitchFamily="34" charset="0"/>
                <a:cs typeface="Arial" pitchFamily="34" charset="0"/>
              </a:rPr>
              <a:t>для школ с уйгурским/таджикским/узбекским языком обучения 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в </a:t>
            </a:r>
            <a:r>
              <a:rPr lang="ru-RU" dirty="0">
                <a:latin typeface="Arial Narrow" pitchFamily="34" charset="0"/>
                <a:cs typeface="Arial" pitchFamily="34" charset="0"/>
              </a:rPr>
              <a:t>форме 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эссе</a:t>
            </a:r>
            <a:endParaRPr lang="ru-RU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37193" y="3482061"/>
            <a:ext cx="40031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 Narrow" pitchFamily="34" charset="0"/>
                <a:cs typeface="Arial" pitchFamily="34" charset="0"/>
              </a:rPr>
              <a:t>Математика (Алгебра) </a:t>
            </a:r>
            <a:endParaRPr lang="ru-RU" b="1" dirty="0">
              <a:latin typeface="Arial Narrow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62699" y="6246679"/>
            <a:ext cx="108872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 Narrow" pitchFamily="34" charset="0"/>
                <a:cs typeface="Arial" pitchFamily="34" charset="0"/>
              </a:rPr>
              <a:t>Повторная </a:t>
            </a:r>
            <a:r>
              <a:rPr lang="ru-RU" sz="1600" b="1" dirty="0">
                <a:latin typeface="Arial Narrow" pitchFamily="34" charset="0"/>
                <a:cs typeface="Arial" pitchFamily="34" charset="0"/>
              </a:rPr>
              <a:t>итоговая аттестация</a:t>
            </a:r>
            <a:r>
              <a:rPr lang="ru-RU" sz="1600" dirty="0">
                <a:latin typeface="Arial Narrow" pitchFamily="34" charset="0"/>
                <a:cs typeface="Arial" pitchFamily="34" charset="0"/>
              </a:rPr>
              <a:t> </a:t>
            </a:r>
            <a:r>
              <a:rPr lang="ru-RU" sz="1600" b="1" dirty="0">
                <a:latin typeface="Arial Narrow" pitchFamily="34" charset="0"/>
                <a:cs typeface="Arial" pitchFamily="34" charset="0"/>
              </a:rPr>
              <a:t>обучающихся 9 (10), 11 </a:t>
            </a:r>
            <a:r>
              <a:rPr lang="kk-KZ" sz="1600" b="1" dirty="0">
                <a:latin typeface="Arial Narrow" pitchFamily="34" charset="0"/>
                <a:cs typeface="Arial" pitchFamily="34" charset="0"/>
              </a:rPr>
              <a:t>(12)</a:t>
            </a:r>
            <a:r>
              <a:rPr lang="ru-RU" sz="1600" b="1" dirty="0">
                <a:latin typeface="Arial Narrow" pitchFamily="34" charset="0"/>
                <a:cs typeface="Arial" pitchFamily="34" charset="0"/>
              </a:rPr>
              <a:t>  классов </a:t>
            </a:r>
            <a:r>
              <a:rPr lang="ru-RU" sz="1600" dirty="0">
                <a:latin typeface="Arial Narrow" pitchFamily="34" charset="0"/>
                <a:cs typeface="Arial" pitchFamily="34" charset="0"/>
              </a:rPr>
              <a:t>(при необходимости) с соблюдением санитарных требований проводится </a:t>
            </a:r>
            <a:r>
              <a:rPr lang="ru-RU" sz="1600" b="1" dirty="0">
                <a:latin typeface="Arial Narrow" pitchFamily="34" charset="0"/>
                <a:cs typeface="Arial" pitchFamily="34" charset="0"/>
              </a:rPr>
              <a:t>с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11 по </a:t>
            </a:r>
            <a:r>
              <a:rPr lang="kk-KZ" sz="1600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20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 июня 2021 года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FE903A36-7EF6-4908-A470-4BBF26857038}"/>
              </a:ext>
            </a:extLst>
          </p:cNvPr>
          <p:cNvSpPr txBox="1"/>
          <p:nvPr/>
        </p:nvSpPr>
        <p:spPr>
          <a:xfrm>
            <a:off x="0" y="-20367"/>
            <a:ext cx="12192000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 Narrow" pitchFamily="34" charset="0"/>
                <a:cs typeface="Arial" pitchFamily="34" charset="0"/>
              </a:rPr>
              <a:t>ДЛЯ ОБУЧАЮЩИХСЯ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9 (10) КЛАССОВ </a:t>
            </a:r>
            <a:r>
              <a:rPr lang="ru-RU" sz="2400" dirty="0" smtClean="0">
                <a:latin typeface="Arial Narrow" pitchFamily="34" charset="0"/>
                <a:cs typeface="Arial" pitchFamily="34" charset="0"/>
              </a:rPr>
              <a:t>ПИСЬМЕННЫЕ ЭКЗАМЕНЫ: </a:t>
            </a:r>
            <a:endParaRPr lang="ru-RU" sz="2400" dirty="0">
              <a:solidFill>
                <a:srgbClr val="00206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9A4AC6DE-7683-4424-A17C-E7D5415A3E57}"/>
              </a:ext>
            </a:extLst>
          </p:cNvPr>
          <p:cNvSpPr/>
          <p:nvPr/>
        </p:nvSpPr>
        <p:spPr>
          <a:xfrm>
            <a:off x="5679100" y="1352130"/>
            <a:ext cx="65217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dirty="0" smtClean="0">
                <a:latin typeface="Arial Narrow" panose="020B0606020202030204" pitchFamily="34" charset="0"/>
              </a:rPr>
              <a:t>Эссе из </a:t>
            </a:r>
            <a:r>
              <a:rPr lang="kk-KZ" dirty="0">
                <a:latin typeface="Arial Narrow" panose="020B0606020202030204" pitchFamily="34" charset="0"/>
              </a:rPr>
              <a:t>100-150 слов</a:t>
            </a:r>
            <a:r>
              <a:rPr lang="kk-KZ" dirty="0" smtClean="0"/>
              <a:t> </a:t>
            </a:r>
            <a:r>
              <a:rPr lang="kk-KZ" dirty="0">
                <a:latin typeface="Arial Narrow" panose="020B0606020202030204" pitchFamily="34" charset="0"/>
              </a:rPr>
              <a:t>на основе </a:t>
            </a:r>
            <a:r>
              <a:rPr lang="kk-KZ" dirty="0" smtClean="0">
                <a:latin typeface="Arial Narrow" panose="020B0606020202030204" pitchFamily="34" charset="0"/>
              </a:rPr>
              <a:t>2-х </a:t>
            </a:r>
            <a:r>
              <a:rPr lang="kk-KZ" dirty="0">
                <a:latin typeface="Arial Narrow" panose="020B0606020202030204" pitchFamily="34" charset="0"/>
              </a:rPr>
              <a:t>текстов </a:t>
            </a:r>
            <a:r>
              <a:rPr lang="kk-KZ" dirty="0"/>
              <a:t> </a:t>
            </a:r>
            <a:r>
              <a:rPr lang="kk-KZ" i="1" dirty="0">
                <a:latin typeface="Arial Narrow" pitchFamily="34" charset="0"/>
                <a:cs typeface="Times New Roman" panose="02020603050405020304" pitchFamily="18" charset="0"/>
              </a:rPr>
              <a:t>(объем -  400-450 слов).</a:t>
            </a:r>
            <a:r>
              <a:rPr lang="kk-KZ" dirty="0" smtClean="0">
                <a:latin typeface="Arial Narrow" panose="020B0606020202030204" pitchFamily="34" charset="0"/>
              </a:rPr>
              <a:t> </a:t>
            </a:r>
          </a:p>
          <a:p>
            <a:r>
              <a:rPr lang="kk-KZ" dirty="0" smtClean="0">
                <a:latin typeface="Arial Narrow" panose="020B0606020202030204" pitchFamily="34" charset="0"/>
              </a:rPr>
              <a:t>Максимальный балл- </a:t>
            </a:r>
            <a:r>
              <a:rPr lang="kk-KZ" b="1" dirty="0" smtClean="0">
                <a:latin typeface="Arial Narrow" panose="020B0606020202030204" pitchFamily="34" charset="0"/>
              </a:rPr>
              <a:t>20</a:t>
            </a:r>
            <a:r>
              <a:rPr lang="kk-KZ" dirty="0" smtClean="0">
                <a:latin typeface="Arial Narrow" panose="020B0606020202030204" pitchFamily="34" charset="0"/>
              </a:rPr>
              <a:t> </a:t>
            </a:r>
            <a:r>
              <a:rPr lang="kk-KZ" i="1" dirty="0" smtClean="0">
                <a:latin typeface="Arial Narrow" panose="020B0606020202030204" pitchFamily="34" charset="0"/>
              </a:rPr>
              <a:t>(ко</a:t>
            </a:r>
            <a:r>
              <a:rPr lang="ru-RU" i="1" dirty="0" err="1" smtClean="0">
                <a:latin typeface="Arial Narrow" panose="020B0606020202030204" pitchFamily="34" charset="0"/>
              </a:rPr>
              <a:t>ммуникативная</a:t>
            </a:r>
            <a:r>
              <a:rPr lang="ru-RU" i="1" dirty="0" smtClean="0">
                <a:latin typeface="Arial Narrow" panose="020B0606020202030204" pitchFamily="34" charset="0"/>
              </a:rPr>
              <a:t> компетенция </a:t>
            </a:r>
            <a:r>
              <a:rPr lang="ru-RU" i="1" dirty="0">
                <a:latin typeface="Arial Narrow" panose="020B0606020202030204" pitchFamily="34" charset="0"/>
              </a:rPr>
              <a:t>-</a:t>
            </a:r>
            <a:r>
              <a:rPr lang="ru-RU" i="1" dirty="0" smtClean="0">
                <a:latin typeface="Arial Narrow" panose="020B0606020202030204" pitchFamily="34" charset="0"/>
              </a:rPr>
              <a:t>10 </a:t>
            </a:r>
            <a:r>
              <a:rPr lang="ru-RU" i="1" dirty="0">
                <a:latin typeface="Arial Narrow" panose="020B0606020202030204" pitchFamily="34" charset="0"/>
              </a:rPr>
              <a:t>б; </a:t>
            </a:r>
            <a:r>
              <a:rPr lang="ru-RU" i="1" dirty="0" smtClean="0">
                <a:latin typeface="Arial Narrow" panose="020B0606020202030204" pitchFamily="34" charset="0"/>
              </a:rPr>
              <a:t>языковая компетенция - </a:t>
            </a:r>
            <a:r>
              <a:rPr lang="ru-RU" i="1" dirty="0">
                <a:latin typeface="Arial Narrow" panose="020B0606020202030204" pitchFamily="34" charset="0"/>
              </a:rPr>
              <a:t>10 </a:t>
            </a:r>
            <a:r>
              <a:rPr lang="ru-RU" i="1" dirty="0" smtClean="0">
                <a:latin typeface="Arial Narrow" panose="020B0606020202030204" pitchFamily="34" charset="0"/>
              </a:rPr>
              <a:t>б.)</a:t>
            </a:r>
          </a:p>
          <a:p>
            <a:r>
              <a:rPr lang="ru-RU" dirty="0">
                <a:latin typeface="Arial Narrow" panose="020B0606020202030204" pitchFamily="34" charset="0"/>
              </a:rPr>
              <a:t>Время проведения - </a:t>
            </a:r>
            <a:r>
              <a:rPr lang="ru-RU" b="1" dirty="0">
                <a:latin typeface="Arial Narrow" panose="020B0606020202030204" pitchFamily="34" charset="0"/>
              </a:rPr>
              <a:t>2  </a:t>
            </a:r>
            <a:r>
              <a:rPr lang="ru-RU" b="1" dirty="0" smtClean="0">
                <a:latin typeface="Arial Narrow" panose="020B0606020202030204" pitchFamily="34" charset="0"/>
              </a:rPr>
              <a:t>часа</a:t>
            </a:r>
            <a:endParaRPr lang="ru-RU" i="1" dirty="0">
              <a:effectLst/>
              <a:latin typeface="Arial Narrow" panose="020B0606020202030204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F3AABCB8-149A-4221-896C-12864E0DE950}"/>
              </a:ext>
            </a:extLst>
          </p:cNvPr>
          <p:cNvSpPr/>
          <p:nvPr/>
        </p:nvSpPr>
        <p:spPr>
          <a:xfrm>
            <a:off x="5679100" y="3037873"/>
            <a:ext cx="64072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dirty="0" smtClean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Общее </a:t>
            </a:r>
            <a:r>
              <a:rPr lang="kk-KZ" dirty="0">
                <a:latin typeface="Arial Narrow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заданий – 15 </a:t>
            </a:r>
            <a:r>
              <a:rPr lang="kk-KZ" i="1" dirty="0">
                <a:latin typeface="Arial Narrow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(10 тестовых заданий и 5 </a:t>
            </a:r>
            <a:r>
              <a:rPr lang="kk-KZ" i="1" dirty="0" smtClean="0">
                <a:latin typeface="Arial Narrow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задач/примеров).</a:t>
            </a:r>
            <a:r>
              <a:rPr lang="kk-KZ" i="1" dirty="0" smtClean="0">
                <a:latin typeface="Arial Narrow" pitchFamily="34" charset="0"/>
              </a:rPr>
              <a:t> </a:t>
            </a:r>
          </a:p>
          <a:p>
            <a:pPr algn="just"/>
            <a:r>
              <a:rPr lang="kk-KZ" dirty="0" smtClean="0">
                <a:latin typeface="Arial Narrow" pitchFamily="34" charset="0"/>
                <a:cs typeface="Times New Roman" panose="02020603050405020304" pitchFamily="18" charset="0"/>
              </a:rPr>
              <a:t>Максимальный  балл</a:t>
            </a:r>
            <a:r>
              <a:rPr lang="kk-KZ" dirty="0">
                <a:latin typeface="Arial Narrow" pitchFamily="34" charset="0"/>
                <a:cs typeface="Times New Roman" panose="02020603050405020304" pitchFamily="18" charset="0"/>
              </a:rPr>
              <a:t>– </a:t>
            </a:r>
            <a:r>
              <a:rPr lang="kk-KZ" b="1" dirty="0" smtClean="0">
                <a:latin typeface="Arial Narrow" pitchFamily="34" charset="0"/>
                <a:cs typeface="Times New Roman" panose="02020603050405020304" pitchFamily="18" charset="0"/>
              </a:rPr>
              <a:t>30.</a:t>
            </a:r>
          </a:p>
          <a:p>
            <a:pPr algn="just"/>
            <a:r>
              <a:rPr lang="kk-KZ" dirty="0">
                <a:latin typeface="Arial Narrow" panose="020B0606020202030204" pitchFamily="34" charset="0"/>
              </a:rPr>
              <a:t>Время </a:t>
            </a:r>
            <a:r>
              <a:rPr lang="kk-KZ" dirty="0" smtClean="0">
                <a:latin typeface="Arial Narrow" panose="020B0606020202030204" pitchFamily="34" charset="0"/>
              </a:rPr>
              <a:t>выполнения  </a:t>
            </a:r>
            <a:r>
              <a:rPr lang="kk-KZ" b="1" dirty="0" smtClean="0">
                <a:latin typeface="Arial Narrow" panose="020B0606020202030204" pitchFamily="34" charset="0"/>
              </a:rPr>
              <a:t>3 часа</a:t>
            </a:r>
            <a:endParaRPr lang="kk-KZ" b="1" dirty="0">
              <a:latin typeface="Arial Narrow" panose="020B0606020202030204" pitchFamily="34" charset="0"/>
            </a:endParaRPr>
          </a:p>
          <a:p>
            <a:pPr algn="just"/>
            <a:endParaRPr lang="ru-RU" sz="1200" b="1" i="1" dirty="0"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4C2578B7-2E57-41C7-948A-18C9049FBCB8}"/>
              </a:ext>
            </a:extLst>
          </p:cNvPr>
          <p:cNvSpPr/>
          <p:nvPr/>
        </p:nvSpPr>
        <p:spPr>
          <a:xfrm>
            <a:off x="5708529" y="4656279"/>
            <a:ext cx="6377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Работа с текстом. Даются три задания к тексту</a:t>
            </a:r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. </a:t>
            </a:r>
            <a:endParaRPr lang="ru-RU" dirty="0" smtClean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algn="just"/>
            <a:r>
              <a:rPr lang="kk-KZ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Максимальный  </a:t>
            </a:r>
            <a:r>
              <a:rPr lang="kk-KZ" dirty="0">
                <a:latin typeface="Arial Narrow" panose="020B0606020202030204" pitchFamily="34" charset="0"/>
                <a:cs typeface="Times New Roman" panose="02020603050405020304" pitchFamily="18" charset="0"/>
              </a:rPr>
              <a:t>балл </a:t>
            </a:r>
            <a:r>
              <a:rPr lang="kk-KZ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– </a:t>
            </a:r>
            <a:r>
              <a:rPr lang="kk-KZ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30</a:t>
            </a:r>
            <a:r>
              <a:rPr lang="kk-KZ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kk-KZ" i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(</a:t>
            </a:r>
            <a:r>
              <a:rPr lang="kk-KZ" i="1" dirty="0" smtClean="0">
                <a:latin typeface="Arial Narrow" panose="020B0606020202030204" pitchFamily="34" charset="0"/>
              </a:rPr>
              <a:t>ко</a:t>
            </a:r>
            <a:r>
              <a:rPr lang="ru-RU" i="1" dirty="0" err="1" smtClean="0">
                <a:latin typeface="Arial Narrow" panose="020B0606020202030204" pitchFamily="34" charset="0"/>
              </a:rPr>
              <a:t>ммуникативная</a:t>
            </a:r>
            <a:r>
              <a:rPr lang="ru-RU" i="1" dirty="0" smtClean="0">
                <a:latin typeface="Arial Narrow" panose="020B0606020202030204" pitchFamily="34" charset="0"/>
              </a:rPr>
              <a:t> компетенция </a:t>
            </a:r>
            <a:r>
              <a:rPr lang="ru-RU" i="1" dirty="0">
                <a:latin typeface="Arial Narrow" panose="020B0606020202030204" pitchFamily="34" charset="0"/>
              </a:rPr>
              <a:t>- 20б; </a:t>
            </a:r>
            <a:r>
              <a:rPr lang="ru-RU" i="1" dirty="0" smtClean="0">
                <a:latin typeface="Arial Narrow" panose="020B0606020202030204" pitchFamily="34" charset="0"/>
              </a:rPr>
              <a:t> языковая компетенция </a:t>
            </a:r>
            <a:r>
              <a:rPr lang="ru-RU" i="1" dirty="0">
                <a:latin typeface="Arial Narrow" panose="020B0606020202030204" pitchFamily="34" charset="0"/>
              </a:rPr>
              <a:t>- 10 </a:t>
            </a:r>
            <a:r>
              <a:rPr lang="ru-RU" i="1" dirty="0" smtClean="0">
                <a:latin typeface="Arial Narrow" panose="020B0606020202030204" pitchFamily="34" charset="0"/>
              </a:rPr>
              <a:t>б.).</a:t>
            </a:r>
            <a:endParaRPr lang="kk-KZ" i="1" dirty="0" smtClean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Время </a:t>
            </a:r>
            <a:r>
              <a:rPr lang="ru-RU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выполнения - </a:t>
            </a:r>
            <a:r>
              <a:rPr lang="ru-RU" b="1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2 </a:t>
            </a:r>
            <a:r>
              <a:rPr lang="ru-RU" b="1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часа</a:t>
            </a:r>
            <a:r>
              <a:rPr lang="ru-RU" b="1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.</a:t>
            </a:r>
            <a:endParaRPr lang="ru-RU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H="1">
            <a:off x="210998" y="2910716"/>
            <a:ext cx="11875379" cy="46872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flipH="1" flipV="1">
            <a:off x="55188" y="4401717"/>
            <a:ext cx="11978502" cy="10762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51143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3">
            <a:extLst>
              <a:ext uri="{FF2B5EF4-FFF2-40B4-BE49-F238E27FC236}">
                <a16:creationId xmlns="" xmlns:a16="http://schemas.microsoft.com/office/drawing/2014/main" id="{5DAE98CB-DE8F-4301-B7CC-DC694D0E1326}"/>
              </a:ext>
            </a:extLst>
          </p:cNvPr>
          <p:cNvSpPr txBox="1">
            <a:spLocks/>
          </p:cNvSpPr>
          <p:nvPr/>
        </p:nvSpPr>
        <p:spPr bwMode="auto">
          <a:xfrm>
            <a:off x="1140030" y="109028"/>
            <a:ext cx="11051969" cy="58832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ru-RU" b="1" dirty="0">
                <a:solidFill>
                  <a:schemeClr val="bg1"/>
                </a:solidFill>
                <a:latin typeface="Arial Narrow" pitchFamily="34" charset="0"/>
                <a:cs typeface="Arial" pitchFamily="34" charset="0"/>
              </a:rPr>
              <a:t>  ИТОГОВАЯ АТТЕСТАЦИЯ 2020 – 2021 УЧЕБНОГО ГОДА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6611" y="5506905"/>
            <a:ext cx="45136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Arial Narrow" pitchFamily="34" charset="0"/>
                <a:cs typeface="Arial" pitchFamily="34" charset="0"/>
              </a:rPr>
              <a:t>Казахский язык </a:t>
            </a:r>
            <a:r>
              <a:rPr lang="ru-RU" dirty="0">
                <a:latin typeface="Arial Narrow" pitchFamily="34" charset="0"/>
                <a:cs typeface="Arial" pitchFamily="34" charset="0"/>
              </a:rPr>
              <a:t>в школах с 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русским и др. языками обучения</a:t>
            </a:r>
          </a:p>
          <a:p>
            <a:pPr algn="just"/>
            <a:r>
              <a:rPr lang="ru-RU" b="1" dirty="0" smtClean="0">
                <a:latin typeface="Arial Narrow" pitchFamily="34" charset="0"/>
                <a:cs typeface="Arial" pitchFamily="34" charset="0"/>
              </a:rPr>
              <a:t>Русский язык </a:t>
            </a:r>
            <a:r>
              <a:rPr lang="ru-RU" dirty="0">
                <a:latin typeface="Arial Narrow" pitchFamily="34" charset="0"/>
                <a:cs typeface="Arial" pitchFamily="34" charset="0"/>
              </a:rPr>
              <a:t>в школах с казахским языком обучения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388701" y="874720"/>
            <a:ext cx="8467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1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июня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88701" y="4031725"/>
            <a:ext cx="899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7 июня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299721" y="5179302"/>
            <a:ext cx="19771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10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июня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31043" y="1233697"/>
            <a:ext cx="43728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Arial Narrow" pitchFamily="34" charset="0"/>
                <a:cs typeface="Arial" pitchFamily="34" charset="0"/>
              </a:rPr>
              <a:t>Казахский язык/русский язык </a:t>
            </a:r>
            <a:r>
              <a:rPr lang="ru-RU" b="1" dirty="0">
                <a:latin typeface="Arial Narrow" pitchFamily="34" charset="0"/>
                <a:cs typeface="Arial" pitchFamily="34" charset="0"/>
              </a:rPr>
              <a:t>и </a:t>
            </a:r>
            <a:r>
              <a:rPr lang="ru-RU" b="1" dirty="0" smtClean="0">
                <a:latin typeface="Arial Narrow" pitchFamily="34" charset="0"/>
                <a:cs typeface="Arial" pitchFamily="34" charset="0"/>
              </a:rPr>
              <a:t>родной язык </a:t>
            </a:r>
            <a:r>
              <a:rPr lang="ru-RU" dirty="0">
                <a:latin typeface="Arial Narrow" pitchFamily="34" charset="0"/>
                <a:cs typeface="Arial" pitchFamily="34" charset="0"/>
              </a:rPr>
              <a:t>для школ с уйгурским/таджикским/узбекским языком обучения </a:t>
            </a:r>
            <a:r>
              <a:rPr lang="ru-RU" dirty="0" smtClean="0">
                <a:latin typeface="Arial Narrow" pitchFamily="34" charset="0"/>
                <a:cs typeface="Arial" pitchFamily="34" charset="0"/>
              </a:rPr>
              <a:t>в </a:t>
            </a:r>
            <a:r>
              <a:rPr lang="ru-RU" dirty="0">
                <a:latin typeface="Arial Narrow" pitchFamily="34" charset="0"/>
                <a:cs typeface="Arial" pitchFamily="34" charset="0"/>
              </a:rPr>
              <a:t>форме эссе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382075" y="2815137"/>
            <a:ext cx="899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4 июня 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9219" y="3217653"/>
            <a:ext cx="3378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 Narrow" pitchFamily="34" charset="0"/>
                <a:cs typeface="Arial" pitchFamily="34" charset="0"/>
              </a:rPr>
              <a:t>Алгебра и </a:t>
            </a:r>
            <a:r>
              <a:rPr lang="ru-RU" b="1" dirty="0" err="1" smtClean="0">
                <a:latin typeface="Arial Narrow" pitchFamily="34" charset="0"/>
                <a:cs typeface="Arial" pitchFamily="34" charset="0"/>
              </a:rPr>
              <a:t>началы</a:t>
            </a:r>
            <a:r>
              <a:rPr lang="ru-RU" b="1" dirty="0" smtClean="0">
                <a:latin typeface="Arial Narrow" pitchFamily="34" charset="0"/>
                <a:cs typeface="Arial" pitchFamily="34" charset="0"/>
              </a:rPr>
              <a:t> </a:t>
            </a:r>
            <a:r>
              <a:rPr lang="ru-RU" b="1" dirty="0">
                <a:latin typeface="Arial Narrow" pitchFamily="34" charset="0"/>
                <a:cs typeface="Arial" pitchFamily="34" charset="0"/>
              </a:rPr>
              <a:t>анализа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01676" y="4556529"/>
            <a:ext cx="2135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Arial Narrow" pitchFamily="34" charset="0"/>
                <a:cs typeface="Arial" pitchFamily="34" charset="0"/>
              </a:rPr>
              <a:t>И</a:t>
            </a:r>
            <a:r>
              <a:rPr lang="ru-RU" b="1" dirty="0" smtClean="0">
                <a:latin typeface="Arial Narrow" pitchFamily="34" charset="0"/>
                <a:cs typeface="Arial" pitchFamily="34" charset="0"/>
              </a:rPr>
              <a:t>стория </a:t>
            </a:r>
            <a:r>
              <a:rPr lang="ru-RU" b="1" dirty="0">
                <a:latin typeface="Arial Narrow" pitchFamily="34" charset="0"/>
                <a:cs typeface="Arial" pitchFamily="34" charset="0"/>
              </a:rPr>
              <a:t>Казахстана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FE903A36-7EF6-4908-A470-4BBF26857038}"/>
              </a:ext>
            </a:extLst>
          </p:cNvPr>
          <p:cNvSpPr txBox="1"/>
          <p:nvPr/>
        </p:nvSpPr>
        <p:spPr>
          <a:xfrm>
            <a:off x="0" y="-20367"/>
            <a:ext cx="12192000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 Narrow" pitchFamily="34" charset="0"/>
                <a:cs typeface="Arial" pitchFamily="34" charset="0"/>
              </a:rPr>
              <a:t>ДЛЯ ОБУЧАЮЩИХСЯ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Arial Narrow" pitchFamily="34" charset="0"/>
                <a:cs typeface="Arial" pitchFamily="34" charset="0"/>
              </a:rPr>
              <a:t>11 (12) КЛАССОВ </a:t>
            </a:r>
            <a:r>
              <a:rPr lang="ru-RU" sz="2400" dirty="0" smtClean="0">
                <a:latin typeface="Arial Narrow" pitchFamily="34" charset="0"/>
                <a:cs typeface="Arial" pitchFamily="34" charset="0"/>
              </a:rPr>
              <a:t>ПИСЬМЕННЫЕ ЭКЗАМЕНЫ </a:t>
            </a:r>
            <a:r>
              <a:rPr lang="ru-RU" sz="2400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 </a:t>
            </a:r>
            <a:endParaRPr lang="ru-RU" sz="2400" dirty="0">
              <a:solidFill>
                <a:srgbClr val="002060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9A4AC6DE-7683-4424-A17C-E7D5415A3E57}"/>
              </a:ext>
            </a:extLst>
          </p:cNvPr>
          <p:cNvSpPr/>
          <p:nvPr/>
        </p:nvSpPr>
        <p:spPr>
          <a:xfrm>
            <a:off x="4865699" y="1070524"/>
            <a:ext cx="73089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Для написания эссе </a:t>
            </a:r>
            <a:r>
              <a:rPr lang="ru-RU" dirty="0" smtClean="0">
                <a:latin typeface="Arial Narrow" panose="020B0606020202030204" pitchFamily="34" charset="0"/>
              </a:rPr>
              <a:t>предлагается </a:t>
            </a:r>
            <a:r>
              <a:rPr lang="ru-RU" dirty="0">
                <a:latin typeface="Arial Narrow" panose="020B0606020202030204" pitchFamily="34" charset="0"/>
              </a:rPr>
              <a:t>выбрать одну тему.  </a:t>
            </a:r>
            <a:endParaRPr lang="ru-RU" dirty="0" smtClean="0">
              <a:latin typeface="Arial Narrow" panose="020B0606020202030204" pitchFamily="34" charset="0"/>
            </a:endParaRPr>
          </a:p>
          <a:p>
            <a:r>
              <a:rPr lang="ru-RU" dirty="0" smtClean="0">
                <a:latin typeface="Arial Narrow" panose="020B0606020202030204" pitchFamily="34" charset="0"/>
              </a:rPr>
              <a:t>Количество  </a:t>
            </a:r>
            <a:r>
              <a:rPr lang="ru-RU" dirty="0">
                <a:latin typeface="Arial Narrow" panose="020B0606020202030204" pitchFamily="34" charset="0"/>
              </a:rPr>
              <a:t>слов в эссе от </a:t>
            </a:r>
            <a:r>
              <a:rPr lang="ru-RU" b="1" dirty="0">
                <a:latin typeface="Arial Narrow" panose="020B0606020202030204" pitchFamily="34" charset="0"/>
              </a:rPr>
              <a:t>250 до 300. </a:t>
            </a:r>
          </a:p>
          <a:p>
            <a:r>
              <a:rPr lang="ru-RU" dirty="0" smtClean="0">
                <a:latin typeface="Arial Narrow" panose="020B0606020202030204" pitchFamily="34" charset="0"/>
              </a:rPr>
              <a:t>Оценивание: за орфографию и грамматику выставляется по языковым предметам, оценка за </a:t>
            </a:r>
            <a:r>
              <a:rPr lang="ru-RU" dirty="0">
                <a:latin typeface="Arial Narrow" panose="020B0606020202030204" pitchFamily="34" charset="0"/>
              </a:rPr>
              <a:t>содержание выставляется по литературе</a:t>
            </a:r>
            <a:r>
              <a:rPr lang="ru-RU" spc="-15" dirty="0">
                <a:latin typeface="Arial Narrow" panose="020B0606020202030204" pitchFamily="34" charset="0"/>
                <a:cs typeface="Times New Roman"/>
              </a:rPr>
              <a:t>.</a:t>
            </a:r>
            <a:r>
              <a:rPr lang="ru-RU" spc="-5" dirty="0">
                <a:latin typeface="Arial Narrow" panose="020B0606020202030204" pitchFamily="34" charset="0"/>
                <a:cs typeface="Times New Roman"/>
              </a:rPr>
              <a:t> </a:t>
            </a:r>
            <a:endParaRPr lang="ru-RU" dirty="0">
              <a:latin typeface="Arial Narrow" panose="020B0606020202030204" pitchFamily="34" charset="0"/>
              <a:cs typeface="Arial" pitchFamily="34" charset="0"/>
            </a:endParaRPr>
          </a:p>
          <a:p>
            <a:r>
              <a:rPr lang="ru-RU" dirty="0" smtClean="0">
                <a:latin typeface="Arial Narrow" panose="020B0606020202030204" pitchFamily="34" charset="0"/>
              </a:rPr>
              <a:t>Время </a:t>
            </a:r>
            <a:r>
              <a:rPr lang="ru-RU" dirty="0">
                <a:latin typeface="Arial Narrow" panose="020B0606020202030204" pitchFamily="34" charset="0"/>
              </a:rPr>
              <a:t>проведения - </a:t>
            </a:r>
            <a:r>
              <a:rPr lang="ru-RU" b="1" dirty="0" smtClean="0">
                <a:latin typeface="Arial Narrow" panose="020B0606020202030204" pitchFamily="34" charset="0"/>
              </a:rPr>
              <a:t>3  часа</a:t>
            </a:r>
            <a:endParaRPr lang="ru-RU" i="1" dirty="0">
              <a:effectLst/>
              <a:latin typeface="Arial Narrow" panose="020B0606020202030204" pitchFamily="34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4C2578B7-2E57-41C7-948A-18C9049FBCB8}"/>
              </a:ext>
            </a:extLst>
          </p:cNvPr>
          <p:cNvSpPr/>
          <p:nvPr/>
        </p:nvSpPr>
        <p:spPr>
          <a:xfrm>
            <a:off x="4730754" y="5522285"/>
            <a:ext cx="73505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5080">
              <a:buSzPct val="95833"/>
              <a:tabLst>
                <a:tab pos="120650" algn="l"/>
                <a:tab pos="2317115" algn="l"/>
                <a:tab pos="2677160" algn="l"/>
                <a:tab pos="3698240" algn="l"/>
                <a:tab pos="4057650" algn="l"/>
                <a:tab pos="4603750" algn="l"/>
                <a:tab pos="4624705" algn="l"/>
                <a:tab pos="6027420" algn="l"/>
                <a:tab pos="6393180" algn="l"/>
              </a:tabLst>
            </a:pPr>
            <a:r>
              <a:rPr lang="ru-RU" dirty="0">
                <a:latin typeface="Arial Narrow" panose="020B0606020202030204" pitchFamily="34" charset="0"/>
              </a:rPr>
              <a:t>Тестирование  из </a:t>
            </a:r>
            <a:r>
              <a:rPr lang="ru-RU" b="1" dirty="0">
                <a:latin typeface="Arial Narrow" panose="020B0606020202030204" pitchFamily="34" charset="0"/>
              </a:rPr>
              <a:t>18 </a:t>
            </a:r>
            <a:r>
              <a:rPr lang="ru-RU" dirty="0">
                <a:latin typeface="Arial Narrow" panose="020B0606020202030204" pitchFamily="34" charset="0"/>
              </a:rPr>
              <a:t>тестовых заданий по двум блокам.                                </a:t>
            </a:r>
          </a:p>
          <a:p>
            <a:pPr marR="5080">
              <a:buSzPct val="95833"/>
              <a:tabLst>
                <a:tab pos="120650" algn="l"/>
                <a:tab pos="2317115" algn="l"/>
                <a:tab pos="2677160" algn="l"/>
                <a:tab pos="3698240" algn="l"/>
                <a:tab pos="4057650" algn="l"/>
                <a:tab pos="4603750" algn="l"/>
                <a:tab pos="4624705" algn="l"/>
                <a:tab pos="6027420" algn="l"/>
                <a:tab pos="6393180" algn="l"/>
              </a:tabLst>
            </a:pP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b="1" dirty="0" err="1">
                <a:latin typeface="Arial Narrow" panose="020B0606020202030204" pitchFamily="34" charset="0"/>
              </a:rPr>
              <a:t>Аудирование</a:t>
            </a:r>
            <a:r>
              <a:rPr lang="ru-RU" dirty="0">
                <a:latin typeface="Arial Narrow" panose="020B0606020202030204" pitchFamily="34" charset="0"/>
              </a:rPr>
              <a:t>: 2 текста – 5 тестовых заданий</a:t>
            </a:r>
            <a:r>
              <a:rPr lang="ru-RU" b="1" dirty="0">
                <a:latin typeface="Arial Narrow" panose="020B0606020202030204" pitchFamily="34" charset="0"/>
              </a:rPr>
              <a:t>.   </a:t>
            </a:r>
          </a:p>
          <a:p>
            <a:pPr marR="5080">
              <a:buSzPct val="95833"/>
              <a:tabLst>
                <a:tab pos="120650" algn="l"/>
                <a:tab pos="2317115" algn="l"/>
                <a:tab pos="2677160" algn="l"/>
                <a:tab pos="3698240" algn="l"/>
                <a:tab pos="4057650" algn="l"/>
                <a:tab pos="4603750" algn="l"/>
                <a:tab pos="4624705" algn="l"/>
                <a:tab pos="6027420" algn="l"/>
                <a:tab pos="6393180" algn="l"/>
              </a:tabLst>
            </a:pPr>
            <a:r>
              <a:rPr lang="ru-RU" b="1" dirty="0">
                <a:latin typeface="Arial Narrow" panose="020B0606020202030204" pitchFamily="34" charset="0"/>
              </a:rPr>
              <a:t> Чтение: </a:t>
            </a:r>
            <a:r>
              <a:rPr lang="ru-RU" dirty="0">
                <a:latin typeface="Arial Narrow" panose="020B0606020202030204" pitchFamily="34" charset="0"/>
              </a:rPr>
              <a:t>2 текста – 1-й текст с 5 </a:t>
            </a:r>
            <a:r>
              <a:rPr lang="ru-RU" dirty="0" smtClean="0">
                <a:latin typeface="Arial Narrow" panose="020B0606020202030204" pitchFamily="34" charset="0"/>
              </a:rPr>
              <a:t>тестовыми,  </a:t>
            </a:r>
            <a:r>
              <a:rPr lang="ru-RU" dirty="0">
                <a:latin typeface="Arial Narrow" panose="020B0606020202030204" pitchFamily="34" charset="0"/>
              </a:rPr>
              <a:t>2-й    текст  с  тестовыми заданиями открытой формы</a:t>
            </a:r>
            <a:r>
              <a:rPr lang="ru-RU" dirty="0" smtClean="0">
                <a:latin typeface="Arial Narrow" panose="020B0606020202030204" pitchFamily="34" charset="0"/>
              </a:rPr>
              <a:t>. </a:t>
            </a:r>
            <a:r>
              <a:rPr lang="ru-RU" dirty="0">
                <a:latin typeface="Arial Narrow" panose="020B0606020202030204" pitchFamily="34" charset="0"/>
              </a:rPr>
              <a:t>Максимальный  балл–</a:t>
            </a:r>
            <a:r>
              <a:rPr lang="ru-RU" b="1" dirty="0">
                <a:latin typeface="Arial Narrow" panose="020B0606020202030204" pitchFamily="34" charset="0"/>
              </a:rPr>
              <a:t> </a:t>
            </a:r>
            <a:r>
              <a:rPr lang="ru-RU" b="1" dirty="0" smtClean="0">
                <a:latin typeface="Arial Narrow" panose="020B0606020202030204" pitchFamily="34" charset="0"/>
              </a:rPr>
              <a:t>30.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726927" y="2632402"/>
            <a:ext cx="74477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Всего 15 </a:t>
            </a:r>
            <a:r>
              <a:rPr lang="ru-RU" dirty="0">
                <a:latin typeface="Arial Narrow" panose="020B0606020202030204" pitchFamily="34" charset="0"/>
              </a:rPr>
              <a:t>заданий </a:t>
            </a:r>
            <a:r>
              <a:rPr lang="ru-RU" sz="1600" i="1" dirty="0">
                <a:latin typeface="Arial Narrow" panose="020B0606020202030204" pitchFamily="34" charset="0"/>
              </a:rPr>
              <a:t>(10 тестовых вопросов и 5 задач) </a:t>
            </a:r>
            <a:r>
              <a:rPr lang="ru-RU" dirty="0">
                <a:latin typeface="Arial Narrow" panose="020B0606020202030204" pitchFamily="34" charset="0"/>
              </a:rPr>
              <a:t>для ОГН, </a:t>
            </a:r>
            <a:endParaRPr lang="ru-RU" dirty="0" smtClean="0">
              <a:latin typeface="Arial Narrow" panose="020B0606020202030204" pitchFamily="34" charset="0"/>
            </a:endParaRPr>
          </a:p>
          <a:p>
            <a:r>
              <a:rPr lang="ru-RU" dirty="0" smtClean="0">
                <a:latin typeface="Arial Narrow" panose="020B0606020202030204" pitchFamily="34" charset="0"/>
              </a:rPr>
              <a:t>16 </a:t>
            </a:r>
            <a:r>
              <a:rPr lang="ru-RU" dirty="0">
                <a:latin typeface="Arial Narrow" panose="020B0606020202030204" pitchFamily="34" charset="0"/>
              </a:rPr>
              <a:t>заданий </a:t>
            </a:r>
            <a:r>
              <a:rPr lang="ru-RU" sz="1600" i="1" dirty="0">
                <a:latin typeface="Arial Narrow" panose="020B0606020202030204" pitchFamily="34" charset="0"/>
              </a:rPr>
              <a:t>(10 </a:t>
            </a:r>
            <a:r>
              <a:rPr lang="ru-RU" sz="1600" i="1" dirty="0" smtClean="0">
                <a:latin typeface="Arial Narrow" panose="020B0606020202030204" pitchFamily="34" charset="0"/>
              </a:rPr>
              <a:t> вопросов с вариантами ответов </a:t>
            </a:r>
            <a:r>
              <a:rPr lang="ru-RU" sz="1600" i="1" dirty="0">
                <a:latin typeface="Arial Narrow" panose="020B0606020202030204" pitchFamily="34" charset="0"/>
              </a:rPr>
              <a:t>и 6 задач) </a:t>
            </a:r>
            <a:r>
              <a:rPr lang="ru-RU" dirty="0">
                <a:latin typeface="Arial Narrow" panose="020B0606020202030204" pitchFamily="34" charset="0"/>
              </a:rPr>
              <a:t>для ЕМН и </a:t>
            </a:r>
            <a:r>
              <a:rPr lang="ru-RU" dirty="0" smtClean="0">
                <a:latin typeface="Arial Narrow" panose="020B0606020202030204" pitchFamily="34" charset="0"/>
              </a:rPr>
              <a:t> </a:t>
            </a:r>
            <a:r>
              <a:rPr lang="ru-RU" dirty="0">
                <a:latin typeface="Arial Narrow" panose="020B0606020202030204" pitchFamily="34" charset="0"/>
              </a:rPr>
              <a:t>специализированных </a:t>
            </a:r>
            <a:r>
              <a:rPr lang="ru-RU" dirty="0" smtClean="0">
                <a:latin typeface="Arial Narrow" panose="020B0606020202030204" pitchFamily="34" charset="0"/>
              </a:rPr>
              <a:t>ФМН. </a:t>
            </a:r>
          </a:p>
          <a:p>
            <a:r>
              <a:rPr lang="ru-RU" dirty="0" smtClean="0">
                <a:latin typeface="Arial Narrow" panose="020B0606020202030204" pitchFamily="34" charset="0"/>
              </a:rPr>
              <a:t>Каждое </a:t>
            </a:r>
            <a:r>
              <a:rPr lang="ru-RU" dirty="0">
                <a:latin typeface="Arial Narrow" panose="020B0606020202030204" pitchFamily="34" charset="0"/>
              </a:rPr>
              <a:t>задание оценивается по индивидуальному баллу.  </a:t>
            </a:r>
            <a:r>
              <a:rPr lang="kk-KZ" dirty="0" smtClean="0">
                <a:latin typeface="Arial Narrow" panose="020B0606020202030204" pitchFamily="34" charset="0"/>
              </a:rPr>
              <a:t>Максимальный  балл– </a:t>
            </a:r>
            <a:r>
              <a:rPr lang="kk-KZ" b="1" dirty="0" smtClean="0">
                <a:latin typeface="Arial Narrow" panose="020B0606020202030204" pitchFamily="34" charset="0"/>
              </a:rPr>
              <a:t>30</a:t>
            </a:r>
            <a:r>
              <a:rPr lang="kk-KZ" dirty="0" smtClean="0">
                <a:latin typeface="Arial Narrow" panose="020B0606020202030204" pitchFamily="34" charset="0"/>
              </a:rPr>
              <a:t>. </a:t>
            </a:r>
            <a:r>
              <a:rPr lang="ru-RU" dirty="0" smtClean="0">
                <a:latin typeface="Arial Narrow" panose="020B0606020202030204" pitchFamily="34" charset="0"/>
              </a:rPr>
              <a:t>Время </a:t>
            </a:r>
            <a:r>
              <a:rPr lang="ru-RU" dirty="0">
                <a:latin typeface="Arial Narrow" panose="020B0606020202030204" pitchFamily="34" charset="0"/>
              </a:rPr>
              <a:t>проведения </a:t>
            </a:r>
            <a:r>
              <a:rPr lang="ru-RU" b="1" dirty="0">
                <a:latin typeface="Arial Narrow" panose="020B0606020202030204" pitchFamily="34" charset="0"/>
              </a:rPr>
              <a:t>5 часов.</a:t>
            </a:r>
            <a:r>
              <a:rPr lang="kk-KZ" b="1" dirty="0">
                <a:latin typeface="Arial Narrow" panose="020B0606020202030204" pitchFamily="34" charset="0"/>
              </a:rPr>
              <a:t> 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H="1">
            <a:off x="131043" y="2600508"/>
            <a:ext cx="12025424" cy="27593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4615416" y="1337809"/>
            <a:ext cx="0" cy="1546167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4622673" y="2781982"/>
            <a:ext cx="0" cy="1546167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flipH="1">
            <a:off x="83288" y="4067673"/>
            <a:ext cx="12025424" cy="27593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 54"/>
          <p:cNvSpPr/>
          <p:nvPr/>
        </p:nvSpPr>
        <p:spPr>
          <a:xfrm rot="10800000" flipV="1">
            <a:off x="4637313" y="4222761"/>
            <a:ext cx="7527168" cy="11695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93663" algn="just"/>
            <a:r>
              <a:rPr lang="ru-RU" dirty="0" smtClean="0">
                <a:latin typeface="Arial Narrow" panose="020B0606020202030204" pitchFamily="34" charset="0"/>
              </a:rPr>
              <a:t>Всего </a:t>
            </a:r>
            <a:r>
              <a:rPr lang="ru-RU" b="1" dirty="0" smtClean="0">
                <a:latin typeface="Arial Narrow" panose="020B0606020202030204" pitchFamily="34" charset="0"/>
              </a:rPr>
              <a:t>18 </a:t>
            </a:r>
            <a:r>
              <a:rPr lang="ru-RU" dirty="0">
                <a:latin typeface="Arial Narrow" panose="020B0606020202030204" pitchFamily="34" charset="0"/>
              </a:rPr>
              <a:t>тестовых заданий. </a:t>
            </a:r>
            <a:endParaRPr lang="ru-RU" dirty="0" smtClean="0">
              <a:latin typeface="Arial Narrow" panose="020B0606020202030204" pitchFamily="34" charset="0"/>
            </a:endParaRPr>
          </a:p>
          <a:p>
            <a:pPr marL="93663" algn="just"/>
            <a:r>
              <a:rPr lang="ru-RU" dirty="0" smtClean="0">
                <a:latin typeface="Arial Narrow" panose="020B0606020202030204" pitchFamily="34" charset="0"/>
              </a:rPr>
              <a:t>Максимальный  балл</a:t>
            </a:r>
            <a:r>
              <a:rPr lang="ru-RU" dirty="0">
                <a:latin typeface="Arial Narrow" panose="020B0606020202030204" pitchFamily="34" charset="0"/>
              </a:rPr>
              <a:t>– </a:t>
            </a:r>
            <a:r>
              <a:rPr lang="ru-RU" b="1" dirty="0" smtClean="0">
                <a:latin typeface="Arial Narrow" panose="020B0606020202030204" pitchFamily="34" charset="0"/>
              </a:rPr>
              <a:t>30</a:t>
            </a:r>
            <a:r>
              <a:rPr lang="ru-RU" dirty="0" smtClean="0">
                <a:latin typeface="Arial Narrow" panose="020B0606020202030204" pitchFamily="34" charset="0"/>
              </a:rPr>
              <a:t> </a:t>
            </a:r>
            <a:r>
              <a:rPr lang="ru-RU" sz="1600" i="1" dirty="0" smtClean="0">
                <a:latin typeface="Arial Narrow" panose="020B0606020202030204" pitchFamily="34" charset="0"/>
              </a:rPr>
              <a:t>(15 </a:t>
            </a:r>
            <a:r>
              <a:rPr lang="ru-RU" sz="1600" i="1" dirty="0">
                <a:latin typeface="Arial Narrow" panose="020B0606020202030204" pitchFamily="34" charset="0"/>
              </a:rPr>
              <a:t>тестовых заданий с выбором одного правильного ответа </a:t>
            </a:r>
            <a:r>
              <a:rPr lang="ru-RU" sz="1600" i="1" dirty="0" smtClean="0">
                <a:latin typeface="Arial Narrow" panose="020B0606020202030204" pitchFamily="34" charset="0"/>
              </a:rPr>
              <a:t>– 15</a:t>
            </a:r>
            <a:r>
              <a:rPr lang="kk-KZ" sz="1600" i="1" dirty="0" smtClean="0">
                <a:latin typeface="Arial Narrow" panose="020B0606020202030204" pitchFamily="34" charset="0"/>
              </a:rPr>
              <a:t>; </a:t>
            </a:r>
            <a:r>
              <a:rPr lang="ru-RU" sz="1600" i="1" dirty="0" smtClean="0">
                <a:latin typeface="Arial Narrow" panose="020B0606020202030204" pitchFamily="34" charset="0"/>
              </a:rPr>
              <a:t>3 </a:t>
            </a:r>
            <a:r>
              <a:rPr lang="ru-RU" sz="1600" i="1" dirty="0">
                <a:latin typeface="Arial Narrow" panose="020B0606020202030204" pitchFamily="34" charset="0"/>
              </a:rPr>
              <a:t>тестовых задания открытой </a:t>
            </a:r>
            <a:r>
              <a:rPr lang="ru-RU" sz="1600" i="1" dirty="0" smtClean="0">
                <a:latin typeface="Arial Narrow" panose="020B0606020202030204" pitchFamily="34" charset="0"/>
              </a:rPr>
              <a:t>формы - 15). </a:t>
            </a:r>
          </a:p>
          <a:p>
            <a:pPr marL="93663" algn="just"/>
            <a:r>
              <a:rPr lang="ru-RU" dirty="0" smtClean="0">
                <a:latin typeface="Arial Narrow" panose="020B0606020202030204" pitchFamily="34" charset="0"/>
              </a:rPr>
              <a:t>Каждое задание оценивается по индивидуальному баллу.  </a:t>
            </a:r>
            <a:endParaRPr lang="ru-RU" dirty="0">
              <a:latin typeface="Arial Narrow" panose="020B0606020202030204" pitchFamily="34" charset="0"/>
            </a:endParaRP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4615543" y="4388123"/>
            <a:ext cx="14514" cy="1118782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H="1">
            <a:off x="149219" y="5487830"/>
            <a:ext cx="12025424" cy="27593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4622868" y="5497629"/>
            <a:ext cx="14514" cy="1118782"/>
          </a:xfrm>
          <a:prstGeom prst="line">
            <a:avLst/>
          </a:prstGeom>
          <a:ln>
            <a:solidFill>
              <a:srgbClr val="25437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26306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6325907" y="4973355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>
              <a:latin typeface="Arial Narrow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FE903A36-7EF6-4908-A470-4BBF26857038}"/>
              </a:ext>
            </a:extLst>
          </p:cNvPr>
          <p:cNvSpPr txBox="1"/>
          <p:nvPr/>
        </p:nvSpPr>
        <p:spPr>
          <a:xfrm>
            <a:off x="0" y="-20367"/>
            <a:ext cx="12192000" cy="461665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Arial Narrow" pitchFamily="34" charset="0"/>
                <a:ea typeface="Times New Roman" pitchFamily="18" charset="0"/>
                <a:cs typeface="Arial" pitchFamily="34" charset="0"/>
              </a:rPr>
              <a:t>«АЛТЫН БЕЛГІ»</a:t>
            </a:r>
            <a:endParaRPr lang="ru-RU" sz="2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14400" y="557740"/>
            <a:ext cx="1087321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 rot="10800000" flipV="1">
            <a:off x="318654" y="2394454"/>
            <a:ext cx="3532907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kk-KZ" sz="24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ea typeface="Times New Roman" pitchFamily="18" charset="0"/>
                <a:cs typeface="Arial" pitchFamily="34" charset="0"/>
              </a:rPr>
              <a:t>19 822 </a:t>
            </a:r>
            <a:r>
              <a:rPr lang="kk-KZ" sz="2000" dirty="0">
                <a:latin typeface="Arial Narrow" pitchFamily="34" charset="0"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kk-K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ретендентов </a:t>
            </a:r>
            <a:r>
              <a:rPr lang="ru-RU" sz="2000" dirty="0">
                <a:latin typeface="Arial Narrow" panose="020B0606020202030204" pitchFamily="34" charset="0"/>
              </a:rPr>
              <a:t>на получение аттестата об общем среднем образовании </a:t>
            </a:r>
            <a:r>
              <a:rPr kumimoji="0" lang="kk-K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kk-KZ" sz="2000" b="1" i="0" u="none" strike="noStrike" cap="none" normalizeH="0" baseline="0" dirty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«Алтын белгі»</a:t>
            </a:r>
            <a:endParaRPr kumimoji="0" lang="kk-K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8" name="Стрелка вправо 37"/>
          <p:cNvSpPr/>
          <p:nvPr/>
        </p:nvSpPr>
        <p:spPr>
          <a:xfrm flipV="1">
            <a:off x="4062506" y="2816952"/>
            <a:ext cx="766481" cy="54000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4920012" y="1012736"/>
            <a:ext cx="677446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7675" algn="just"/>
            <a:r>
              <a:rPr lang="kk-KZ" sz="2000" dirty="0" smtClean="0">
                <a:latin typeface="Arial Narrow" panose="020B0606020202030204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kk-KZ" sz="2000" dirty="0">
                <a:latin typeface="Arial Narrow" panose="020B0606020202030204" pitchFamily="34" charset="0"/>
                <a:ea typeface="Times New Roman" pitchFamily="18" charset="0"/>
                <a:cs typeface="Arial" pitchFamily="34" charset="0"/>
              </a:rPr>
              <a:t>Письменные работы претендентов проверяются Комиссией, созданной при управлении образования</a:t>
            </a:r>
            <a:r>
              <a:rPr lang="ru-RU" sz="2000" dirty="0">
                <a:latin typeface="Arial Narrow" panose="020B0606020202030204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i="1" dirty="0">
                <a:latin typeface="Arial Narrow" panose="020B0606020202030204" pitchFamily="34" charset="0"/>
                <a:ea typeface="Times New Roman" pitchFamily="18" charset="0"/>
                <a:cs typeface="Arial" pitchFamily="34" charset="0"/>
              </a:rPr>
              <a:t>(республиканские школы Комиссия при Министерстве)</a:t>
            </a:r>
            <a:r>
              <a:rPr lang="kk-KZ" sz="2000" dirty="0">
                <a:latin typeface="Arial Narrow" panose="020B0606020202030204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lang="kk-KZ" dirty="0">
                <a:latin typeface="Arial Narrow" panose="020B0606020202030204" pitchFamily="34" charset="0"/>
              </a:rPr>
              <a:t> </a:t>
            </a:r>
          </a:p>
          <a:p>
            <a:pPr indent="447675" algn="just"/>
            <a:endParaRPr lang="kk-KZ" dirty="0">
              <a:latin typeface="Arial Narrow" panose="020B0606020202030204" pitchFamily="34" charset="0"/>
            </a:endParaRPr>
          </a:p>
          <a:p>
            <a:pPr indent="447675" algn="just"/>
            <a:r>
              <a:rPr lang="kk-KZ" dirty="0">
                <a:latin typeface="Arial Narrow" panose="020B0606020202030204" pitchFamily="34" charset="0"/>
              </a:rPr>
              <a:t> </a:t>
            </a:r>
            <a:r>
              <a:rPr lang="kk-KZ" sz="2000" dirty="0" smtClean="0">
                <a:latin typeface="Arial Narrow" panose="020B0606020202030204" pitchFamily="34" charset="0"/>
                <a:cs typeface="Arial" pitchFamily="34" charset="0"/>
              </a:rPr>
              <a:t>В </a:t>
            </a:r>
            <a:r>
              <a:rPr lang="kk-KZ" sz="2000" dirty="0">
                <a:latin typeface="Arial Narrow" panose="020B0606020202030204" pitchFamily="34" charset="0"/>
                <a:cs typeface="Arial" pitchFamily="34" charset="0"/>
              </a:rPr>
              <a:t>состав Комиссии, созданной при управлении образования и Министерстве, входят квалифицированные, опытные педагоги предметов, по которым проводятся письменные экзамены. </a:t>
            </a:r>
            <a:endParaRPr lang="kk-KZ" sz="2000" dirty="0" smtClean="0">
              <a:latin typeface="Arial Narrow" panose="020B0606020202030204" pitchFamily="34" charset="0"/>
              <a:cs typeface="Arial" pitchFamily="34" charset="0"/>
            </a:endParaRPr>
          </a:p>
          <a:p>
            <a:pPr indent="447675" algn="just"/>
            <a:endParaRPr lang="kk-KZ" sz="2000" dirty="0">
              <a:latin typeface="Arial Narrow" panose="020B0606020202030204" pitchFamily="34" charset="0"/>
              <a:cs typeface="Arial" pitchFamily="34" charset="0"/>
            </a:endParaRPr>
          </a:p>
          <a:p>
            <a:pPr indent="447675" algn="just"/>
            <a:r>
              <a:rPr lang="ru-RU" sz="2000" dirty="0" smtClean="0">
                <a:latin typeface="Arial Narrow" panose="020B0606020202030204" pitchFamily="34" charset="0"/>
                <a:cs typeface="Arial" pitchFamily="34" charset="0"/>
              </a:rPr>
              <a:t>Заключительное </a:t>
            </a:r>
            <a:r>
              <a:rPr lang="ru-RU" sz="2000" dirty="0">
                <a:latin typeface="Arial Narrow" panose="020B0606020202030204" pitchFamily="34" charset="0"/>
                <a:cs typeface="Arial" pitchFamily="34" charset="0"/>
              </a:rPr>
              <a:t>заседание Комиссии, формируемой при школе по подведению итогов работы и принятию решения об утверждении списка обучающихся, награждаемых знаком "Алтын </a:t>
            </a:r>
            <a:r>
              <a:rPr lang="ru-RU" sz="2000" dirty="0" err="1">
                <a:latin typeface="Arial Narrow" panose="020B0606020202030204" pitchFamily="34" charset="0"/>
                <a:cs typeface="Arial" pitchFamily="34" charset="0"/>
              </a:rPr>
              <a:t>белгі</a:t>
            </a:r>
            <a:r>
              <a:rPr lang="ru-RU" sz="2000" dirty="0">
                <a:latin typeface="Arial Narrow" panose="020B0606020202030204" pitchFamily="34" charset="0"/>
                <a:cs typeface="Arial" pitchFamily="34" charset="0"/>
              </a:rPr>
              <a:t>", проводится не позднее 12 июня текущего года</a:t>
            </a:r>
            <a:r>
              <a:rPr lang="ru-RU" sz="2000" dirty="0" smtClean="0">
                <a:latin typeface="Arial Narrow" panose="020B0606020202030204" pitchFamily="34" charset="0"/>
                <a:cs typeface="Arial" pitchFamily="34" charset="0"/>
              </a:rPr>
              <a:t>.</a:t>
            </a:r>
          </a:p>
          <a:p>
            <a:pPr indent="447675" algn="just"/>
            <a:endParaRPr lang="ru-RU" sz="2000" dirty="0">
              <a:latin typeface="Arial Narrow" panose="020B0606020202030204" pitchFamily="34" charset="0"/>
              <a:cs typeface="Arial" pitchFamily="34" charset="0"/>
            </a:endParaRPr>
          </a:p>
          <a:p>
            <a:pPr indent="447675" algn="just"/>
            <a:r>
              <a:rPr lang="en-US" sz="2000" dirty="0">
                <a:latin typeface="Arial Narrow" panose="020B0606020202030204" pitchFamily="34" charset="0"/>
                <a:cs typeface="Arial" pitchFamily="34" charset="0"/>
              </a:rPr>
              <a:t> </a:t>
            </a:r>
            <a:r>
              <a:rPr lang="ru-RU" sz="2000" dirty="0" smtClean="0">
                <a:latin typeface="Arial Narrow" panose="020B0606020202030204" pitchFamily="34" charset="0"/>
                <a:cs typeface="Arial" pitchFamily="34" charset="0"/>
              </a:rPr>
              <a:t>Списки </a:t>
            </a:r>
            <a:r>
              <a:rPr lang="ru-RU" sz="2000" dirty="0">
                <a:latin typeface="Arial Narrow" panose="020B0606020202030204" pitchFamily="34" charset="0"/>
                <a:cs typeface="Arial" pitchFamily="34" charset="0"/>
              </a:rPr>
              <a:t>обладателей аттестатов об общем среднем образовании </a:t>
            </a:r>
            <a:r>
              <a:rPr lang="ru-RU" sz="2000" dirty="0" smtClean="0">
                <a:latin typeface="Arial Narrow" panose="020B0606020202030204" pitchFamily="34" charset="0"/>
                <a:cs typeface="Arial" pitchFamily="34" charset="0"/>
              </a:rPr>
              <a:t>и </a:t>
            </a:r>
            <a:r>
              <a:rPr lang="ru-RU" sz="2000" dirty="0">
                <a:latin typeface="Arial Narrow" panose="020B0606020202030204" pitchFamily="34" charset="0"/>
                <a:cs typeface="Arial" pitchFamily="34" charset="0"/>
              </a:rPr>
              <a:t>знака "Алтын </a:t>
            </a:r>
            <a:r>
              <a:rPr lang="ru-RU" sz="2000" dirty="0" err="1">
                <a:latin typeface="Arial Narrow" panose="020B0606020202030204" pitchFamily="34" charset="0"/>
                <a:cs typeface="Arial" pitchFamily="34" charset="0"/>
              </a:rPr>
              <a:t>белгі</a:t>
            </a:r>
            <a:r>
              <a:rPr lang="ru-RU" sz="2000" dirty="0">
                <a:latin typeface="Arial Narrow" panose="020B0606020202030204" pitchFamily="34" charset="0"/>
                <a:cs typeface="Arial" pitchFamily="34" charset="0"/>
              </a:rPr>
              <a:t>" утверждается приказом директора школы.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51143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FE903A36-7EF6-4908-A470-4BBF26857038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chemeClr val="bg1"/>
                </a:solidFill>
                <a:latin typeface="Oswald"/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r>
              <a:rPr lang="kk-KZ" dirty="0">
                <a:solidFill>
                  <a:schemeClr val="tx1"/>
                </a:solidFill>
                <a:sym typeface="Calibri"/>
              </a:rPr>
              <a:t>ВЫПУСКНОЙ ВЕЧЕР </a:t>
            </a:r>
            <a:r>
              <a:rPr lang="ru-RU" dirty="0">
                <a:solidFill>
                  <a:schemeClr val="tx1"/>
                </a:solidFill>
              </a:rPr>
              <a:t>- 2021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532084" y="580593"/>
            <a:ext cx="4993379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Дата проведения: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12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– 14 июня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4513" y="1091514"/>
            <a:ext cx="2840904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Тема:</a:t>
            </a:r>
            <a:endParaRPr lang="kk-KZ" b="1" dirty="0"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26825" y="1778157"/>
            <a:ext cx="2840904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Форматы проведения: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519021" y="1056745"/>
            <a:ext cx="8437847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«</a:t>
            </a:r>
            <a:r>
              <a:rPr lang="kk-KZ" b="1" dirty="0">
                <a:latin typeface="Arial Narrow" panose="020B0606020202030204" pitchFamily="34" charset="0"/>
              </a:rPr>
              <a:t>Тәуелсіздік ұландары»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512489" y="1489766"/>
            <a:ext cx="8424784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Классный час в каждом классе отдельно с вручением аттестата выпускникам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26825" y="3286344"/>
            <a:ext cx="2840904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Рекомендации: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367729" y="2656023"/>
            <a:ext cx="8727476" cy="14773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обеспечение строгого 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соблюдения мер санитарной безопасности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обеспечение масочного режима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соблюдение дистанции не менее 1-1,5 метра между участниками мероприятия с нанесением разметки на территории и в здании школы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kk-KZ" dirty="0" smtClean="0">
                <a:latin typeface="Arial Narrow" panose="020B0606020202030204" pitchFamily="34" charset="0"/>
                <a:cs typeface="Arial" panose="020B0604020202020204" pitchFamily="34" charset="0"/>
              </a:rPr>
              <a:t>участие </a:t>
            </a:r>
            <a:r>
              <a:rPr lang="kk-KZ" dirty="0">
                <a:latin typeface="Arial Narrow" panose="020B0606020202030204" pitchFamily="34" charset="0"/>
                <a:cs typeface="Arial" panose="020B0604020202020204" pitchFamily="34" charset="0"/>
              </a:rPr>
              <a:t>не более одного из родителей или законных </a:t>
            </a:r>
            <a:r>
              <a:rPr lang="kk-KZ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представителей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26825" y="5102225"/>
            <a:ext cx="2840904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Не допускается: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294743" y="4347634"/>
            <a:ext cx="8800462" cy="20313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привлечение к проведению мероприятий аниматоров, праздничных агентств, частных 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студий 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пышное проведение выпускного  мероприятия   (оформление класса,  внешний вид выпускника и др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.)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организация праздничных 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столов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проведение выездных экскурсий по городу с привлечением автомобилей на 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прокат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организация выпускных мероприятий в ресторанах, кафе и в других увеселительных 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учреждениях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512489" y="1928319"/>
            <a:ext cx="8424784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rial Narrow" panose="020B0606020202030204" pitchFamily="34" charset="0"/>
                <a:cs typeface="Arial" panose="020B0604020202020204" pitchFamily="34" charset="0"/>
              </a:rPr>
              <a:t>Торжественное мероприятие - вручение аттестата выпускникам на открытом воздухе  с ограниченным контингентом </a:t>
            </a:r>
            <a:r>
              <a:rPr lang="ru-RU" dirty="0" smtClean="0">
                <a:latin typeface="Arial Narrow" panose="020B0606020202030204" pitchFamily="34" charset="0"/>
                <a:cs typeface="Arial" panose="020B0604020202020204" pitchFamily="34" charset="0"/>
              </a:rPr>
              <a:t>участников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6703" y="6475511"/>
            <a:ext cx="11660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ВНИМАНИЕ!</a:t>
            </a:r>
            <a:r>
              <a:rPr lang="kk-KZ" dirty="0" smtClean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r>
              <a:rPr lang="kk-KZ" dirty="0" smtClean="0">
                <a:latin typeface="Arial Narrow" panose="020B0606020202030204" pitchFamily="34" charset="0"/>
                <a:cs typeface="Arial" panose="020B0604020202020204" pitchFamily="34" charset="0"/>
              </a:rPr>
              <a:t>Выпускной вечер – традиционное мероприятие, посвященный вручению документа о среднем образовании</a:t>
            </a:r>
            <a:endParaRPr lang="ru-RU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1949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Текст 2"/>
          <p:cNvSpPr>
            <a:spLocks noGrp="1"/>
          </p:cNvSpPr>
          <p:nvPr>
            <p:ph type="body" idx="1"/>
          </p:nvPr>
        </p:nvSpPr>
        <p:spPr>
          <a:xfrm>
            <a:off x="0" y="3048000"/>
            <a:ext cx="12192000" cy="554038"/>
          </a:xfrm>
          <a:solidFill>
            <a:schemeClr val="bg1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600" b="1" dirty="0">
                <a:latin typeface="Arial Narrow" panose="020B0606020202030204" pitchFamily="34" charset="0"/>
                <a:cs typeface="Arial" pitchFamily="34" charset="0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2697</TotalTime>
  <Words>965</Words>
  <Application>Microsoft Office PowerPoint</Application>
  <PresentationFormat>Произвольный</PresentationFormat>
  <Paragraphs>126</Paragraphs>
  <Slides>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О ЗАВЕРШЕНИИ  2020-2021 УЧЕБНОГО ГОДА И ОРГАНИЗАЦИИ МЕРОПРИЯТИЙ ПОСЛЕДНЕГО ЗВОНКА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ОРГАНИЗАЦИИ ЛЕТНЕЙ ШКОЛЫ</dc:title>
  <dc:creator>Каринова Шолпан Танатовна</dc:creator>
  <cp:lastModifiedBy>Баконя</cp:lastModifiedBy>
  <cp:revision>252</cp:revision>
  <cp:lastPrinted>2021-05-06T05:58:58Z</cp:lastPrinted>
  <dcterms:created xsi:type="dcterms:W3CDTF">2021-05-03T10:34:52Z</dcterms:created>
  <dcterms:modified xsi:type="dcterms:W3CDTF">2021-05-11T09:04:14Z</dcterms:modified>
</cp:coreProperties>
</file>